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C48E09FF-2135-406D-9579-D87A83C4E00B}"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2224229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C48E09FF-2135-406D-9579-D87A83C4E00B}"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823135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C48E09FF-2135-406D-9579-D87A83C4E00B}"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2197386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C48E09FF-2135-406D-9579-D87A83C4E00B}"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947196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48E09FF-2135-406D-9579-D87A83C4E00B}"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1124079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C48E09FF-2135-406D-9579-D87A83C4E00B}"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300758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C48E09FF-2135-406D-9579-D87A83C4E00B}" type="datetimeFigureOut">
              <a:rPr lang="en-US" smtClean="0"/>
              <a:t>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3544455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C48E09FF-2135-406D-9579-D87A83C4E00B}" type="datetimeFigureOut">
              <a:rPr lang="en-US" smtClean="0"/>
              <a:t>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11711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E09FF-2135-406D-9579-D87A83C4E00B}" type="datetimeFigureOut">
              <a:rPr lang="en-US" smtClean="0"/>
              <a:t>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330002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48E09FF-2135-406D-9579-D87A83C4E00B}"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178836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48E09FF-2135-406D-9579-D87A83C4E00B}"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1F81-1BA6-4BDD-8FC0-6EA920095B6B}" type="slidenum">
              <a:rPr lang="en-US" smtClean="0"/>
              <a:t>‹#›</a:t>
            </a:fld>
            <a:endParaRPr lang="en-US"/>
          </a:p>
        </p:txBody>
      </p:sp>
    </p:spTree>
    <p:extLst>
      <p:ext uri="{BB962C8B-B14F-4D97-AF65-F5344CB8AC3E}">
        <p14:creationId xmlns:p14="http://schemas.microsoft.com/office/powerpoint/2010/main" val="3247734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E09FF-2135-406D-9579-D87A83C4E00B}" type="datetimeFigureOut">
              <a:rPr lang="en-US" smtClean="0"/>
              <a:t>2/28/2017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E61F81-1BA6-4BDD-8FC0-6EA920095B6B}" type="slidenum">
              <a:rPr lang="en-US" smtClean="0"/>
              <a:t>‹#›</a:t>
            </a:fld>
            <a:endParaRPr lang="en-US"/>
          </a:p>
        </p:txBody>
      </p:sp>
    </p:spTree>
    <p:extLst>
      <p:ext uri="{BB962C8B-B14F-4D97-AF65-F5344CB8AC3E}">
        <p14:creationId xmlns:p14="http://schemas.microsoft.com/office/powerpoint/2010/main" val="1337305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Civil and Political Rights</a:t>
            </a:r>
          </a:p>
        </p:txBody>
      </p:sp>
      <p:sp>
        <p:nvSpPr>
          <p:cNvPr id="3" name="Subtitle 2"/>
          <p:cNvSpPr>
            <a:spLocks noGrp="1"/>
          </p:cNvSpPr>
          <p:nvPr>
            <p:ph type="subTitle" idx="1"/>
          </p:nvPr>
        </p:nvSpPr>
        <p:spPr/>
        <p:txBody>
          <a:bodyPr/>
          <a:lstStyle/>
          <a:p>
            <a:r>
              <a:rPr lang="en-US" dirty="0"/>
              <a:t>Eyal Bar, Ph.D.</a:t>
            </a:r>
          </a:p>
          <a:p>
            <a:r>
              <a:rPr lang="en-US" dirty="0"/>
              <a:t>Arizona State University Spring 2017</a:t>
            </a:r>
          </a:p>
          <a:p>
            <a:r>
              <a:rPr lang="en-US" dirty="0"/>
              <a:t>POS368 – Ethics and Human Rights</a:t>
            </a:r>
          </a:p>
        </p:txBody>
      </p:sp>
    </p:spTree>
    <p:extLst>
      <p:ext uri="{BB962C8B-B14F-4D97-AF65-F5344CB8AC3E}">
        <p14:creationId xmlns:p14="http://schemas.microsoft.com/office/powerpoint/2010/main" val="12011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rotWithShape="1">
          <a:blip r:embed="rId2">
            <a:extLst>
              <a:ext uri="{28A0092B-C50C-407E-A947-70E740481C1C}">
                <a14:useLocalDpi xmlns:a14="http://schemas.microsoft.com/office/drawing/2010/main" val="0"/>
              </a:ext>
            </a:extLst>
          </a:blip>
          <a:srcRect l="13392" r="14195"/>
          <a:stretch/>
        </p:blipFill>
        <p:spPr>
          <a:xfrm>
            <a:off x="4639056" y="10"/>
            <a:ext cx="7552944" cy="6857990"/>
          </a:xfrm>
          <a:prstGeom prst="rect">
            <a:avLst/>
          </a:prstGeom>
          <a:effectLst/>
        </p:spPr>
      </p:pic>
      <p:sp>
        <p:nvSpPr>
          <p:cNvPr id="2" name="Title 1"/>
          <p:cNvSpPr>
            <a:spLocks noGrp="1"/>
          </p:cNvSpPr>
          <p:nvPr>
            <p:ph type="title"/>
          </p:nvPr>
        </p:nvSpPr>
        <p:spPr>
          <a:xfrm>
            <a:off x="648929" y="629266"/>
            <a:ext cx="3651467" cy="1676603"/>
          </a:xfrm>
        </p:spPr>
        <p:txBody>
          <a:bodyPr>
            <a:normAutofit/>
          </a:bodyPr>
          <a:lstStyle/>
          <a:p>
            <a:pPr algn="ctr"/>
            <a:r>
              <a:rPr lang="en-US" dirty="0"/>
              <a:t>ICCPR</a:t>
            </a:r>
          </a:p>
        </p:txBody>
      </p:sp>
      <p:sp>
        <p:nvSpPr>
          <p:cNvPr id="8" name="Content Placeholder 7"/>
          <p:cNvSpPr>
            <a:spLocks noGrp="1"/>
          </p:cNvSpPr>
          <p:nvPr>
            <p:ph idx="1"/>
          </p:nvPr>
        </p:nvSpPr>
        <p:spPr>
          <a:xfrm>
            <a:off x="648931" y="2438400"/>
            <a:ext cx="3651466" cy="3785419"/>
          </a:xfrm>
        </p:spPr>
        <p:txBody>
          <a:bodyPr>
            <a:normAutofit lnSpcReduction="10000"/>
          </a:bodyPr>
          <a:lstStyle/>
          <a:p>
            <a:r>
              <a:rPr lang="en-US" sz="1800" dirty="0"/>
              <a:t>Signed December 16, 1966 alongside International Covenant on Economic Social and Cultural Rights (ICESCR)</a:t>
            </a:r>
          </a:p>
          <a:p>
            <a:r>
              <a:rPr lang="en-US" sz="1800" dirty="0"/>
              <a:t>Entered into force March 23, 1976 after 35</a:t>
            </a:r>
            <a:r>
              <a:rPr lang="en-US" sz="1800" baseline="30000" dirty="0"/>
              <a:t>th</a:t>
            </a:r>
            <a:r>
              <a:rPr lang="en-US" sz="1800" dirty="0"/>
              <a:t> ratification.</a:t>
            </a:r>
          </a:p>
          <a:p>
            <a:r>
              <a:rPr lang="en-US" sz="1800" dirty="0"/>
              <a:t>Together with ICESCR, UN Declaration of Human Right (UNDHR) considered part of the “International Bill of Rights”</a:t>
            </a:r>
          </a:p>
          <a:p>
            <a:r>
              <a:rPr lang="en-US" sz="1800" dirty="0"/>
              <a:t>Secures the equal rights of all persons, mostly negative liberty (freedom from coercion, torture, discrimination, freedom of conscience, movement, </a:t>
            </a:r>
            <a:r>
              <a:rPr lang="en-US" sz="1800" dirty="0" err="1"/>
              <a:t>etc</a:t>
            </a:r>
            <a:r>
              <a:rPr lang="en-US" sz="1800" dirty="0"/>
              <a:t>).</a:t>
            </a:r>
          </a:p>
        </p:txBody>
      </p:sp>
    </p:spTree>
    <p:extLst>
      <p:ext uri="{BB962C8B-B14F-4D97-AF65-F5344CB8AC3E}">
        <p14:creationId xmlns:p14="http://schemas.microsoft.com/office/powerpoint/2010/main" val="204665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2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2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07030"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060" y="1715781"/>
            <a:ext cx="3425957" cy="3425957"/>
          </a:xfrm>
          <a:prstGeom prst="rect">
            <a:avLst/>
          </a:prstGeom>
        </p:spPr>
      </p:pic>
      <p:sp>
        <p:nvSpPr>
          <p:cNvPr id="2" name="Title 1"/>
          <p:cNvSpPr>
            <a:spLocks noGrp="1"/>
          </p:cNvSpPr>
          <p:nvPr>
            <p:ph type="title"/>
          </p:nvPr>
        </p:nvSpPr>
        <p:spPr>
          <a:xfrm>
            <a:off x="4384039" y="365125"/>
            <a:ext cx="7164493" cy="1325563"/>
          </a:xfrm>
        </p:spPr>
        <p:txBody>
          <a:bodyPr>
            <a:normAutofit/>
          </a:bodyPr>
          <a:lstStyle/>
          <a:p>
            <a:r>
              <a:rPr lang="en-US">
                <a:solidFill>
                  <a:schemeClr val="bg1"/>
                </a:solidFill>
              </a:rPr>
              <a:t>How are rights defended?</a:t>
            </a:r>
          </a:p>
        </p:txBody>
      </p:sp>
      <p:sp>
        <p:nvSpPr>
          <p:cNvPr id="5" name="Content Placeholder 4"/>
          <p:cNvSpPr>
            <a:spLocks noGrp="1"/>
          </p:cNvSpPr>
          <p:nvPr>
            <p:ph idx="1"/>
          </p:nvPr>
        </p:nvSpPr>
        <p:spPr>
          <a:xfrm>
            <a:off x="4387515" y="2022601"/>
            <a:ext cx="7161017" cy="4154361"/>
          </a:xfrm>
        </p:spPr>
        <p:txBody>
          <a:bodyPr>
            <a:normAutofit/>
          </a:bodyPr>
          <a:lstStyle/>
          <a:p>
            <a:pPr>
              <a:lnSpc>
                <a:spcPct val="80000"/>
              </a:lnSpc>
            </a:pPr>
            <a:r>
              <a:rPr lang="en-US" sz="2000" b="1">
                <a:solidFill>
                  <a:schemeClr val="bg1"/>
                </a:solidFill>
              </a:rPr>
              <a:t>Through UN States bringing complaint through General Assembly, Security Council, International Criminal Court, and International Court of Justice</a:t>
            </a:r>
            <a:endParaRPr lang="en-US" sz="2000">
              <a:solidFill>
                <a:schemeClr val="bg1"/>
              </a:solidFill>
            </a:endParaRPr>
          </a:p>
          <a:p>
            <a:pPr>
              <a:lnSpc>
                <a:spcPct val="80000"/>
              </a:lnSpc>
            </a:pPr>
            <a:r>
              <a:rPr lang="en-US" sz="2000" b="1">
                <a:solidFill>
                  <a:schemeClr val="bg1"/>
                </a:solidFill>
              </a:rPr>
              <a:t>Through Individuals bringing complaints to the relevant body in charge of overseeing a particular treaty (A Covenant or a Convention).</a:t>
            </a:r>
            <a:endParaRPr lang="en-US" sz="2000">
              <a:solidFill>
                <a:schemeClr val="bg1"/>
              </a:solidFill>
            </a:endParaRPr>
          </a:p>
          <a:p>
            <a:pPr lvl="1">
              <a:lnSpc>
                <a:spcPct val="80000"/>
              </a:lnSpc>
            </a:pPr>
            <a:r>
              <a:rPr lang="en-US" sz="2000" b="1">
                <a:solidFill>
                  <a:schemeClr val="bg1"/>
                </a:solidFill>
              </a:rPr>
              <a:t>Can only bring complaint against states that are party to the treaty.</a:t>
            </a:r>
            <a:endParaRPr lang="en-US" sz="2000">
              <a:solidFill>
                <a:schemeClr val="bg1"/>
              </a:solidFill>
            </a:endParaRPr>
          </a:p>
          <a:p>
            <a:pPr lvl="1">
              <a:lnSpc>
                <a:spcPct val="80000"/>
              </a:lnSpc>
            </a:pPr>
            <a:r>
              <a:rPr lang="en-US" sz="2000" b="1">
                <a:solidFill>
                  <a:schemeClr val="bg1"/>
                </a:solidFill>
              </a:rPr>
              <a:t>And who recognize the competence of the relevant oversight committee (whose members are selected by member states).</a:t>
            </a:r>
            <a:endParaRPr lang="en-US" sz="2000">
              <a:solidFill>
                <a:schemeClr val="bg1"/>
              </a:solidFill>
            </a:endParaRPr>
          </a:p>
          <a:p>
            <a:pPr lvl="2">
              <a:lnSpc>
                <a:spcPct val="80000"/>
              </a:lnSpc>
            </a:pPr>
            <a:r>
              <a:rPr lang="en-US" b="1">
                <a:solidFill>
                  <a:schemeClr val="bg1"/>
                </a:solidFill>
              </a:rPr>
              <a:t>By signing Optional Protocol</a:t>
            </a:r>
            <a:endParaRPr lang="en-US">
              <a:solidFill>
                <a:schemeClr val="bg1"/>
              </a:solidFill>
            </a:endParaRPr>
          </a:p>
          <a:p>
            <a:pPr lvl="2">
              <a:lnSpc>
                <a:spcPct val="80000"/>
              </a:lnSpc>
            </a:pPr>
            <a:r>
              <a:rPr lang="en-US" b="1">
                <a:solidFill>
                  <a:schemeClr val="bg1"/>
                </a:solidFill>
              </a:rPr>
              <a:t>By making declaration of competence as outlined in the given covenant/treaty (Article 41)</a:t>
            </a:r>
            <a:endParaRPr lang="en-US">
              <a:solidFill>
                <a:schemeClr val="bg1"/>
              </a:solidFill>
            </a:endParaRPr>
          </a:p>
          <a:p>
            <a:pPr>
              <a:lnSpc>
                <a:spcPct val="80000"/>
              </a:lnSpc>
            </a:pPr>
            <a:endParaRPr lang="en-US" sz="2000">
              <a:solidFill>
                <a:schemeClr val="bg1"/>
              </a:solidFill>
            </a:endParaRPr>
          </a:p>
        </p:txBody>
      </p:sp>
    </p:spTree>
    <p:extLst>
      <p:ext uri="{BB962C8B-B14F-4D97-AF65-F5344CB8AC3E}">
        <p14:creationId xmlns:p14="http://schemas.microsoft.com/office/powerpoint/2010/main" val="3180541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Is it sufficient? </a:t>
            </a:r>
          </a:p>
        </p:txBody>
      </p:sp>
      <p:sp>
        <p:nvSpPr>
          <p:cNvPr id="3" name="Content Placeholder 2"/>
          <p:cNvSpPr>
            <a:spLocks noGrp="1"/>
          </p:cNvSpPr>
          <p:nvPr>
            <p:ph idx="1"/>
          </p:nvPr>
        </p:nvSpPr>
        <p:spPr/>
        <p:txBody>
          <a:bodyPr/>
          <a:lstStyle/>
          <a:p>
            <a:r>
              <a:rPr lang="en-US" b="1" dirty="0"/>
              <a:t>“The individual complaints procedure has been criticized because it lacks a follow-up procedure by which the committee’s views are translated into a binding decision. Instead, under the Protocol, the case is effectively closed once the committee’s communications are forwarded to the parties. The only pressure on the state party to comply with the committee’s views must come from the moral authority of the committee and the publicity generated by the process, and to date, the committee has not been able to generate much public interest or awareness” (Keith, 99)</a:t>
            </a:r>
            <a:endParaRPr lang="en-US" dirty="0"/>
          </a:p>
          <a:p>
            <a:pPr marL="0" indent="0">
              <a:buNone/>
            </a:pPr>
            <a:endParaRPr lang="en-US" dirty="0"/>
          </a:p>
        </p:txBody>
      </p:sp>
    </p:spTree>
    <p:extLst>
      <p:ext uri="{BB962C8B-B14F-4D97-AF65-F5344CB8AC3E}">
        <p14:creationId xmlns:p14="http://schemas.microsoft.com/office/powerpoint/2010/main" val="1896429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4" name="Rectangl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3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691641"/>
            <a:ext cx="7571262" cy="5166360"/>
          </a:xfrm>
          <a:custGeom>
            <a:avLst/>
            <a:gdLst>
              <a:gd name="connsiteX0" fmla="*/ 0 w 7571262"/>
              <a:gd name="connsiteY0" fmla="*/ 5166360 h 5166360"/>
              <a:gd name="connsiteX1" fmla="*/ 7571262 w 7571262"/>
              <a:gd name="connsiteY1" fmla="*/ 5166360 h 5166360"/>
              <a:gd name="connsiteX2" fmla="*/ 5177382 w 7571262"/>
              <a:gd name="connsiteY2" fmla="*/ 0 h 5166360"/>
              <a:gd name="connsiteX3" fmla="*/ 5171159 w 7571262"/>
              <a:gd name="connsiteY3" fmla="*/ 0 h 5166360"/>
              <a:gd name="connsiteX4" fmla="*/ 3981368 w 7571262"/>
              <a:gd name="connsiteY4" fmla="*/ 0 h 5166360"/>
              <a:gd name="connsiteX5" fmla="*/ 2331323 w 7571262"/>
              <a:gd name="connsiteY5" fmla="*/ 0 h 5166360"/>
              <a:gd name="connsiteX6" fmla="*/ 0 w 7571262"/>
              <a:gd name="connsiteY6" fmla="*/ 0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71262" h="5166360">
                <a:moveTo>
                  <a:pt x="0" y="5166360"/>
                </a:moveTo>
                <a:lnTo>
                  <a:pt x="7571262" y="5166360"/>
                </a:lnTo>
                <a:lnTo>
                  <a:pt x="5177382" y="0"/>
                </a:lnTo>
                <a:lnTo>
                  <a:pt x="5171159" y="0"/>
                </a:lnTo>
                <a:lnTo>
                  <a:pt x="3981368" y="0"/>
                </a:lnTo>
                <a:lnTo>
                  <a:pt x="2331323" y="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r="15992" b="1"/>
          <a:stretch/>
        </p:blipFill>
        <p:spPr>
          <a:xfrm>
            <a:off x="6587330" y="1690689"/>
            <a:ext cx="5604670" cy="2501837"/>
          </a:xfrm>
          <a:custGeom>
            <a:avLst/>
            <a:gdLst>
              <a:gd name="connsiteX0" fmla="*/ 1159248 w 5604670"/>
              <a:gd name="connsiteY0" fmla="*/ 0 h 2501837"/>
              <a:gd name="connsiteX1" fmla="*/ 5604670 w 5604670"/>
              <a:gd name="connsiteY1" fmla="*/ 0 h 2501837"/>
              <a:gd name="connsiteX2" fmla="*/ 5604670 w 5604670"/>
              <a:gd name="connsiteY2" fmla="*/ 2501837 h 2501837"/>
              <a:gd name="connsiteX3" fmla="*/ 0 w 5604670"/>
              <a:gd name="connsiteY3" fmla="*/ 2501837 h 2501837"/>
            </a:gdLst>
            <a:ahLst/>
            <a:cxnLst>
              <a:cxn ang="0">
                <a:pos x="connsiteX0" y="connsiteY0"/>
              </a:cxn>
              <a:cxn ang="0">
                <a:pos x="connsiteX1" y="connsiteY1"/>
              </a:cxn>
              <a:cxn ang="0">
                <a:pos x="connsiteX2" y="connsiteY2"/>
              </a:cxn>
              <a:cxn ang="0">
                <a:pos x="connsiteX3" y="connsiteY3"/>
              </a:cxn>
            </a:cxnLst>
            <a:rect l="l" t="t" r="r" b="b"/>
            <a:pathLst>
              <a:path w="5604670" h="2501837">
                <a:moveTo>
                  <a:pt x="1159248" y="0"/>
                </a:moveTo>
                <a:lnTo>
                  <a:pt x="5604670" y="0"/>
                </a:lnTo>
                <a:lnTo>
                  <a:pt x="5604670" y="2501837"/>
                </a:lnTo>
                <a:lnTo>
                  <a:pt x="0" y="2501837"/>
                </a:lnTo>
                <a:close/>
              </a:path>
            </a:pathLst>
          </a:custGeom>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34179" r="-2" b="15005"/>
          <a:stretch/>
        </p:blipFill>
        <p:spPr>
          <a:xfrm>
            <a:off x="4791075" y="4357117"/>
            <a:ext cx="7400925" cy="2500884"/>
          </a:xfrm>
          <a:custGeom>
            <a:avLst/>
            <a:gdLst>
              <a:gd name="connsiteX0" fmla="*/ 1717230 w 7400925"/>
              <a:gd name="connsiteY0" fmla="*/ 0 h 2500884"/>
              <a:gd name="connsiteX1" fmla="*/ 7400925 w 7400925"/>
              <a:gd name="connsiteY1" fmla="*/ 0 h 2500884"/>
              <a:gd name="connsiteX2" fmla="*/ 7400925 w 7400925"/>
              <a:gd name="connsiteY2" fmla="*/ 2500884 h 2500884"/>
              <a:gd name="connsiteX3" fmla="*/ 0 w 7400925"/>
              <a:gd name="connsiteY3" fmla="*/ 2500884 h 2500884"/>
              <a:gd name="connsiteX4" fmla="*/ 0 w 7400925"/>
              <a:gd name="connsiteY4" fmla="*/ 2500883 h 2500884"/>
              <a:gd name="connsiteX5" fmla="*/ 552186 w 7400925"/>
              <a:gd name="connsiteY5" fmla="*/ 2500883 h 2500884"/>
              <a:gd name="connsiteX6" fmla="*/ 558423 w 7400925"/>
              <a:gd name="connsiteY6" fmla="*/ 2500883 h 2500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00925" h="2500884">
                <a:moveTo>
                  <a:pt x="1717230" y="0"/>
                </a:moveTo>
                <a:lnTo>
                  <a:pt x="7400925" y="0"/>
                </a:lnTo>
                <a:lnTo>
                  <a:pt x="7400925" y="2500884"/>
                </a:lnTo>
                <a:lnTo>
                  <a:pt x="0" y="2500884"/>
                </a:lnTo>
                <a:lnTo>
                  <a:pt x="0" y="2500883"/>
                </a:lnTo>
                <a:lnTo>
                  <a:pt x="552186" y="2500883"/>
                </a:lnTo>
                <a:lnTo>
                  <a:pt x="558423" y="2500883"/>
                </a:lnTo>
                <a:close/>
              </a:path>
            </a:pathLst>
          </a:custGeom>
        </p:spPr>
      </p:pic>
      <p:sp>
        <p:nvSpPr>
          <p:cNvPr id="2" name="Title 1"/>
          <p:cNvSpPr>
            <a:spLocks noGrp="1"/>
          </p:cNvSpPr>
          <p:nvPr>
            <p:ph type="title"/>
          </p:nvPr>
        </p:nvSpPr>
        <p:spPr/>
        <p:txBody>
          <a:bodyPr>
            <a:normAutofit/>
          </a:bodyPr>
          <a:lstStyle/>
          <a:p>
            <a:pPr algn="ctr"/>
            <a:r>
              <a:rPr lang="en-US" dirty="0"/>
              <a:t>How are rights defended?</a:t>
            </a:r>
          </a:p>
        </p:txBody>
      </p:sp>
      <p:sp>
        <p:nvSpPr>
          <p:cNvPr id="3" name="Content Placeholder 2"/>
          <p:cNvSpPr>
            <a:spLocks noGrp="1"/>
          </p:cNvSpPr>
          <p:nvPr>
            <p:ph idx="1"/>
          </p:nvPr>
        </p:nvSpPr>
        <p:spPr>
          <a:xfrm>
            <a:off x="838200" y="2015405"/>
            <a:ext cx="5097779" cy="4596409"/>
          </a:xfrm>
        </p:spPr>
        <p:txBody>
          <a:bodyPr anchor="t">
            <a:normAutofit/>
          </a:bodyPr>
          <a:lstStyle/>
          <a:p>
            <a:r>
              <a:rPr lang="en-US" sz="2000" b="1" dirty="0">
                <a:solidFill>
                  <a:schemeClr val="bg1"/>
                </a:solidFill>
              </a:rPr>
              <a:t>By States issuing annual reports to the relevant UN Committees in charge of overseeing a Convention or Covenant (e.g.,  UN Human Rights Council that oversees the implementation of ICCPR).</a:t>
            </a:r>
          </a:p>
          <a:p>
            <a:pPr lvl="1"/>
            <a:r>
              <a:rPr lang="en-US" sz="1600" b="1" dirty="0">
                <a:solidFill>
                  <a:schemeClr val="bg1"/>
                </a:solidFill>
              </a:rPr>
              <a:t>That is to say, States self-report their human  rights conditions to the UN.</a:t>
            </a:r>
            <a:endParaRPr lang="en-US" sz="1600" dirty="0">
              <a:solidFill>
                <a:schemeClr val="bg1"/>
              </a:solidFill>
            </a:endParaRPr>
          </a:p>
          <a:p>
            <a:r>
              <a:rPr lang="en-US" sz="2000" b="1" dirty="0">
                <a:solidFill>
                  <a:schemeClr val="bg1"/>
                </a:solidFill>
              </a:rPr>
              <a:t>By publicity (“Naming and Shaming”)</a:t>
            </a:r>
          </a:p>
          <a:p>
            <a:pPr lvl="1"/>
            <a:r>
              <a:rPr lang="en-US" sz="1600" b="1" dirty="0">
                <a:solidFill>
                  <a:schemeClr val="bg1"/>
                </a:solidFill>
              </a:rPr>
              <a:t>More on that later in the semester.</a:t>
            </a:r>
          </a:p>
          <a:p>
            <a:r>
              <a:rPr lang="en-US" sz="2000" b="1" dirty="0">
                <a:solidFill>
                  <a:schemeClr val="bg1"/>
                </a:solidFill>
              </a:rPr>
              <a:t>Through bi-lateral treaties (e.g., preferential trade agreements).</a:t>
            </a:r>
          </a:p>
          <a:p>
            <a:r>
              <a:rPr lang="en-US" sz="2000" b="1" dirty="0">
                <a:solidFill>
                  <a:schemeClr val="bg1"/>
                </a:solidFill>
              </a:rPr>
              <a:t>Through multi- or unilateral action.</a:t>
            </a:r>
          </a:p>
          <a:p>
            <a:pPr lvl="1"/>
            <a:r>
              <a:rPr lang="en-US" sz="1600" b="1" dirty="0">
                <a:solidFill>
                  <a:schemeClr val="bg1"/>
                </a:solidFill>
              </a:rPr>
              <a:t>Libya intervention</a:t>
            </a:r>
          </a:p>
          <a:p>
            <a:pPr lvl="1"/>
            <a:r>
              <a:rPr lang="en-US" sz="1600" b="1" dirty="0">
                <a:solidFill>
                  <a:schemeClr val="bg1"/>
                </a:solidFill>
              </a:rPr>
              <a:t>Former </a:t>
            </a:r>
            <a:r>
              <a:rPr lang="en-US" sz="1600" b="1">
                <a:solidFill>
                  <a:schemeClr val="bg1"/>
                </a:solidFill>
              </a:rPr>
              <a:t>Yugoslavia interventions</a:t>
            </a:r>
            <a:endParaRPr lang="en-US" sz="1600" b="1" dirty="0">
              <a:solidFill>
                <a:schemeClr val="bg1"/>
              </a:solidFill>
            </a:endParaRPr>
          </a:p>
          <a:p>
            <a:pPr lvl="1"/>
            <a:endParaRPr lang="en-US" sz="1600" b="1" dirty="0">
              <a:solidFill>
                <a:schemeClr val="bg1"/>
              </a:solidFill>
            </a:endParaRPr>
          </a:p>
        </p:txBody>
      </p:sp>
    </p:spTree>
    <p:extLst>
      <p:ext uri="{BB962C8B-B14F-4D97-AF65-F5344CB8AC3E}">
        <p14:creationId xmlns:p14="http://schemas.microsoft.com/office/powerpoint/2010/main" val="3419381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t>Problems with ICCPR</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States need to self-report, bringing into question the objectivity of the reports</a:t>
            </a:r>
            <a:endParaRPr lang="en-US" dirty="0"/>
          </a:p>
          <a:p>
            <a:r>
              <a:rPr lang="en-US" b="1" dirty="0"/>
              <a:t>States often file reports late</a:t>
            </a:r>
            <a:endParaRPr lang="en-US" dirty="0"/>
          </a:p>
          <a:p>
            <a:r>
              <a:rPr lang="en-US" b="1" dirty="0"/>
              <a:t>Committee cannot compel states to take action</a:t>
            </a:r>
            <a:endParaRPr lang="en-US" dirty="0"/>
          </a:p>
          <a:p>
            <a:r>
              <a:rPr lang="en-US" b="1" dirty="0"/>
              <a:t>Sometimes individuals can’t get their claims to the committee (no independent oversight mechanisms)</a:t>
            </a:r>
            <a:endParaRPr lang="en-US" dirty="0"/>
          </a:p>
          <a:p>
            <a:r>
              <a:rPr lang="en-US" b="1" dirty="0"/>
              <a:t>Keith claims regimes that are most likely to abuse human rights are most likely not to sign onto the covenant.</a:t>
            </a:r>
          </a:p>
          <a:p>
            <a:pPr lvl="1"/>
            <a:r>
              <a:rPr lang="en-US" b="1" dirty="0"/>
              <a:t>Not necessarily</a:t>
            </a:r>
            <a:endParaRPr lang="en-US" dirty="0"/>
          </a:p>
          <a:p>
            <a:r>
              <a:rPr lang="en-US" b="1" dirty="0"/>
              <a:t>Temporary derogations in time of emergency (there is an Article allowing for this) result in increased violation of personal integrity.</a:t>
            </a:r>
          </a:p>
          <a:p>
            <a:r>
              <a:rPr lang="en-US" b="1" dirty="0"/>
              <a:t>Politically motivated?</a:t>
            </a:r>
          </a:p>
          <a:p>
            <a:endParaRPr lang="en-US" dirty="0"/>
          </a:p>
        </p:txBody>
      </p:sp>
    </p:spTree>
    <p:extLst>
      <p:ext uri="{BB962C8B-B14F-4D97-AF65-F5344CB8AC3E}">
        <p14:creationId xmlns:p14="http://schemas.microsoft.com/office/powerpoint/2010/main" val="4248118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u="sng" dirty="0"/>
              <a:t>Why accession to treaty might not alter behavior</a:t>
            </a:r>
            <a:endParaRPr lang="en-US" dirty="0"/>
          </a:p>
        </p:txBody>
      </p:sp>
      <p:sp>
        <p:nvSpPr>
          <p:cNvPr id="3" name="Content Placeholder 2"/>
          <p:cNvSpPr>
            <a:spLocks noGrp="1"/>
          </p:cNvSpPr>
          <p:nvPr>
            <p:ph idx="1"/>
          </p:nvPr>
        </p:nvSpPr>
        <p:spPr/>
        <p:txBody>
          <a:bodyPr/>
          <a:lstStyle/>
          <a:p>
            <a:pPr lvl="0"/>
            <a:r>
              <a:rPr lang="en-US" b="1" dirty="0"/>
              <a:t>Implementation mechanism too weak</a:t>
            </a:r>
            <a:endParaRPr lang="en-US" dirty="0"/>
          </a:p>
          <a:p>
            <a:pPr lvl="0"/>
            <a:r>
              <a:rPr lang="en-US" b="1" dirty="0"/>
              <a:t>State may join to deflect criticism without intention or ability to change </a:t>
            </a:r>
            <a:r>
              <a:rPr lang="en-US" b="1" dirty="0" err="1"/>
              <a:t>behaviour</a:t>
            </a:r>
            <a:endParaRPr lang="en-US" dirty="0"/>
          </a:p>
          <a:p>
            <a:pPr lvl="0"/>
            <a:r>
              <a:rPr lang="en-US" b="1" dirty="0"/>
              <a:t>State could be coerced to join without intention or ability to change behavior</a:t>
            </a:r>
            <a:endParaRPr lang="en-US" dirty="0"/>
          </a:p>
          <a:p>
            <a:pPr lvl="0"/>
            <a:r>
              <a:rPr lang="en-US" b="1" dirty="0"/>
              <a:t>Internal factors (civil war, economic constraints) could harm human rights even if state signs on</a:t>
            </a:r>
            <a:endParaRPr lang="en-US" dirty="0"/>
          </a:p>
          <a:p>
            <a:endParaRPr lang="en-US" dirty="0"/>
          </a:p>
        </p:txBody>
      </p:sp>
    </p:spTree>
    <p:extLst>
      <p:ext uri="{BB962C8B-B14F-4D97-AF65-F5344CB8AC3E}">
        <p14:creationId xmlns:p14="http://schemas.microsoft.com/office/powerpoint/2010/main" val="614710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t>Other factors that might affect human rights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b="1" dirty="0"/>
              <a:t>Political democracy</a:t>
            </a:r>
            <a:endParaRPr lang="en-US" sz="2000" dirty="0"/>
          </a:p>
          <a:p>
            <a:pPr lvl="0"/>
            <a:r>
              <a:rPr lang="en-US" b="1" dirty="0"/>
              <a:t>Population Size</a:t>
            </a:r>
            <a:endParaRPr lang="en-US" sz="2000" dirty="0"/>
          </a:p>
          <a:p>
            <a:pPr lvl="1"/>
            <a:r>
              <a:rPr lang="en-US" b="1" dirty="0"/>
              <a:t>Resource constraints</a:t>
            </a:r>
            <a:endParaRPr lang="en-US" sz="1800" dirty="0"/>
          </a:p>
          <a:p>
            <a:pPr lvl="1"/>
            <a:r>
              <a:rPr lang="en-US" b="1" dirty="0"/>
              <a:t>Increase probabilities/opportunities</a:t>
            </a:r>
            <a:endParaRPr lang="en-US" sz="1800" dirty="0"/>
          </a:p>
          <a:p>
            <a:pPr lvl="0"/>
            <a:r>
              <a:rPr lang="en-US" b="1" dirty="0"/>
              <a:t>Economic development</a:t>
            </a:r>
            <a:endParaRPr lang="en-US" sz="2000" dirty="0"/>
          </a:p>
          <a:p>
            <a:pPr lvl="0"/>
            <a:r>
              <a:rPr lang="en-US" b="1" dirty="0"/>
              <a:t>Civil War</a:t>
            </a:r>
            <a:endParaRPr lang="en-US" sz="2000" dirty="0"/>
          </a:p>
          <a:p>
            <a:pPr lvl="0"/>
            <a:r>
              <a:rPr lang="en-US" b="1" dirty="0"/>
              <a:t>International War</a:t>
            </a:r>
            <a:endParaRPr lang="en-US" sz="2000" dirty="0"/>
          </a:p>
          <a:p>
            <a:pPr lvl="0"/>
            <a:r>
              <a:rPr lang="en-US" b="1" dirty="0"/>
              <a:t>British Cultural Influence/Colonialism?</a:t>
            </a:r>
            <a:endParaRPr lang="en-US" sz="2000" dirty="0"/>
          </a:p>
          <a:p>
            <a:pPr lvl="0"/>
            <a:r>
              <a:rPr lang="en-US" b="1" dirty="0"/>
              <a:t>Military Regime</a:t>
            </a:r>
            <a:endParaRPr lang="en-US" sz="2000" dirty="0"/>
          </a:p>
          <a:p>
            <a:pPr lvl="0"/>
            <a:r>
              <a:rPr lang="en-US" b="1" dirty="0"/>
              <a:t>Leftist Party?</a:t>
            </a:r>
            <a:endParaRPr lang="en-US" sz="2000" dirty="0"/>
          </a:p>
          <a:p>
            <a:pPr lvl="1"/>
            <a:r>
              <a:rPr lang="en-US" b="1" dirty="0"/>
              <a:t>Are State Department and Amnesty International reliable sources?</a:t>
            </a:r>
            <a:endParaRPr lang="en-US" sz="1800" dirty="0"/>
          </a:p>
          <a:p>
            <a:endParaRPr lang="en-US" dirty="0"/>
          </a:p>
        </p:txBody>
      </p:sp>
    </p:spTree>
    <p:extLst>
      <p:ext uri="{BB962C8B-B14F-4D97-AF65-F5344CB8AC3E}">
        <p14:creationId xmlns:p14="http://schemas.microsoft.com/office/powerpoint/2010/main" val="4098142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577</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Civil and Political Rights</vt:lpstr>
      <vt:lpstr>ICCPR</vt:lpstr>
      <vt:lpstr>How are rights defended?</vt:lpstr>
      <vt:lpstr>Is it sufficient? </vt:lpstr>
      <vt:lpstr>How are rights defended?</vt:lpstr>
      <vt:lpstr>Problems with ICCPR</vt:lpstr>
      <vt:lpstr>Why accession to treaty might not alter behavior</vt:lpstr>
      <vt:lpstr>Other factors that might affect human rights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 E</dc:creator>
  <cp:lastModifiedBy>B E</cp:lastModifiedBy>
  <cp:revision>5</cp:revision>
  <dcterms:created xsi:type="dcterms:W3CDTF">2017-02-28T13:30:35Z</dcterms:created>
  <dcterms:modified xsi:type="dcterms:W3CDTF">2017-02-28T18:23:51Z</dcterms:modified>
</cp:coreProperties>
</file>